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6"/>
  </p:sldMasterIdLst>
  <p:notesMasterIdLst>
    <p:notesMasterId r:id="rId32"/>
  </p:notesMasterIdLst>
  <p:handoutMasterIdLst>
    <p:handoutMasterId r:id="rId33"/>
  </p:handoutMasterIdLst>
  <p:sldIdLst>
    <p:sldId id="260" r:id="rId7"/>
    <p:sldId id="401" r:id="rId8"/>
    <p:sldId id="399" r:id="rId9"/>
    <p:sldId id="397" r:id="rId10"/>
    <p:sldId id="402" r:id="rId11"/>
    <p:sldId id="400" r:id="rId12"/>
    <p:sldId id="389" r:id="rId13"/>
    <p:sldId id="390" r:id="rId14"/>
    <p:sldId id="387" r:id="rId15"/>
    <p:sldId id="403" r:id="rId16"/>
    <p:sldId id="395" r:id="rId17"/>
    <p:sldId id="396" r:id="rId18"/>
    <p:sldId id="404" r:id="rId19"/>
    <p:sldId id="336" r:id="rId20"/>
    <p:sldId id="405" r:id="rId21"/>
    <p:sldId id="406" r:id="rId22"/>
    <p:sldId id="407" r:id="rId23"/>
    <p:sldId id="358" r:id="rId24"/>
    <p:sldId id="408" r:id="rId25"/>
    <p:sldId id="409" r:id="rId26"/>
    <p:sldId id="398" r:id="rId27"/>
    <p:sldId id="410" r:id="rId28"/>
    <p:sldId id="411" r:id="rId29"/>
    <p:sldId id="393" r:id="rId30"/>
    <p:sldId id="412" r:id="rId31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E3"/>
    <a:srgbClr val="4FC1BB"/>
    <a:srgbClr val="F0F0F0"/>
    <a:srgbClr val="0672AD"/>
    <a:srgbClr val="0076A3"/>
    <a:srgbClr val="575F69"/>
    <a:srgbClr val="DB9C40"/>
    <a:srgbClr val="5EBF71"/>
    <a:srgbClr val="DC6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615" autoAdjust="0"/>
  </p:normalViewPr>
  <p:slideViewPr>
    <p:cSldViewPr>
      <p:cViewPr varScale="1">
        <p:scale>
          <a:sx n="72" d="100"/>
          <a:sy n="72" d="100"/>
        </p:scale>
        <p:origin x="216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C949-FD0B-40C9-BC95-A8235FCBCD7F}" type="datetimeFigureOut">
              <a:rPr lang="en-IE" smtClean="0"/>
              <a:t>25/10/2017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038CB-308D-4451-80BA-B84B8604E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0822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A3C6-38E3-4689-82EF-861DFC7B722F}" type="datetimeFigureOut">
              <a:rPr lang="en-IE" smtClean="0"/>
              <a:t>25/10/2017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7863-3C8A-4691-96BF-97592B71F0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092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compare renewable technologies to see which provides the best return on investment.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7863-3C8A-4691-96BF-97592B71F00D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221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 Data Spectrum allows users understand the language of data.</a:t>
            </a:r>
            <a:endParaRPr lang="en-IE" baseline="0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B8FC2-C3CE-4135-85A3-DB153BBA81E1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643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78D8-8586-479E-B0BD-1E47DD7A4FB3}" type="datetime1">
              <a:rPr lang="en-IE" smtClean="0"/>
              <a:t>25/10/2017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679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F839-CDA3-4704-B1C7-EB539DF71F93}" type="datetime1">
              <a:rPr lang="en-IE" smtClean="0"/>
              <a:t>25/10/2017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603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F763-071E-4ED8-922F-EEA72CF4781E}" type="datetime1">
              <a:rPr lang="en-IE" smtClean="0"/>
              <a:t>25/10/2017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506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6313884"/>
            <a:ext cx="9180512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>
            <a:lvl1pPr algn="l">
              <a:defRPr>
                <a:solidFill>
                  <a:srgbClr val="575F6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575F69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600">
                <a:solidFill>
                  <a:srgbClr val="575F69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>
                <a:solidFill>
                  <a:srgbClr val="575F69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>
                <a:solidFill>
                  <a:srgbClr val="575F69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>
                <a:solidFill>
                  <a:srgbClr val="575F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76E4-3F51-4C56-B627-D4A2471ECAA6}" type="datetime1">
              <a:rPr lang="en-IE" smtClean="0"/>
              <a:t>25/10/2017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575F69"/>
                </a:solidFill>
              </a:defRPr>
            </a:lvl1pPr>
          </a:lstStyle>
          <a:p>
            <a:fld id="{4E59C701-D5D8-48CE-89A4-B342EC776467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0CEE40-8DD1-4EC9-80FE-24AB736FB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92090"/>
            <a:ext cx="1669926" cy="4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CB8-3854-45E6-A172-B5DD2E40EABE}" type="datetime1">
              <a:rPr lang="en-IE" smtClean="0"/>
              <a:t>25/10/2017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425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B6DD-5908-4FD0-ABF8-4CCC8EE37953}" type="datetime1">
              <a:rPr lang="en-IE" smtClean="0"/>
              <a:t>25/10/2017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11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891B-AEAD-442F-8293-A9F289A96E82}" type="datetime1">
              <a:rPr lang="en-IE" smtClean="0"/>
              <a:t>25/10/2017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617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70F7-7FD3-4FE4-A689-B099A1171AF7}" type="datetime1">
              <a:rPr lang="en-IE" smtClean="0"/>
              <a:t>25/10/2017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356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30FA-160C-415F-83C6-02063C2513BC}" type="datetime1">
              <a:rPr lang="en-IE" smtClean="0"/>
              <a:t>25/10/2017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57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E213-5DC5-45E2-B5CD-0F90AE01B966}" type="datetime1">
              <a:rPr lang="en-IE" smtClean="0"/>
              <a:t>25/10/2017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039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2685-26CA-4D3A-B2BF-0DB01AE1D5F4}" type="datetime1">
              <a:rPr lang="en-IE" smtClean="0"/>
              <a:t>25/10/2017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130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DC28-4983-41D3-A7A9-B6A87051FB48}" type="datetime1">
              <a:rPr lang="en-IE" smtClean="0"/>
              <a:t>25/10/2017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9C701-D5D8-48CE-89A4-B342EC7764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22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search?q=#eh2030" TargetMode="External"/><Relationship Id="rId5" Type="http://schemas.openxmlformats.org/officeDocument/2006/relationships/hyperlink" Target="https://twitter.com/search?q=#opendataimpact" TargetMode="External"/><Relationship Id="rId4" Type="http://schemas.openxmlformats.org/officeDocument/2006/relationships/hyperlink" Target="https://twitter.com/search?q=#odcam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alerter.com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tybik.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xceedence.com/monetising-metocean-data-an-open-data-projec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graphics.qqi.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 descr="C:\Users\user\Documents\Derilinx\Branding\Website\Homepage - Sl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805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90256" y="4797152"/>
            <a:ext cx="4273525" cy="203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IE" sz="3600" dirty="0">
                <a:solidFill>
                  <a:schemeClr val="bg1"/>
                </a:solidFill>
              </a:rPr>
              <a:t>Deirdre Lee</a:t>
            </a:r>
          </a:p>
          <a:p>
            <a:pPr marL="0" indent="0" algn="r">
              <a:buNone/>
            </a:pPr>
            <a:r>
              <a:rPr lang="en-IE" sz="2400" dirty="0">
                <a:solidFill>
                  <a:schemeClr val="bg1"/>
                </a:solidFill>
              </a:rPr>
              <a:t>@deirdrelee</a:t>
            </a:r>
          </a:p>
          <a:p>
            <a:pPr marL="0" indent="0" algn="r">
              <a:buNone/>
            </a:pPr>
            <a:r>
              <a:rPr lang="en-IE" sz="2400" dirty="0">
                <a:solidFill>
                  <a:schemeClr val="bg1"/>
                </a:solidFill>
              </a:rPr>
              <a:t>@</a:t>
            </a:r>
            <a:r>
              <a:rPr lang="en-IE" sz="2400" dirty="0" err="1">
                <a:solidFill>
                  <a:schemeClr val="bg1"/>
                </a:solidFill>
              </a:rPr>
              <a:t>derilinx</a:t>
            </a:r>
            <a:endParaRPr lang="en-IE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IE" sz="2400" dirty="0">
                <a:solidFill>
                  <a:schemeClr val="bg1"/>
                </a:solidFill>
              </a:rPr>
              <a:t>www.derilinx.com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5515" y="2532037"/>
            <a:ext cx="9144000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4800" b="1" dirty="0">
                <a:solidFill>
                  <a:schemeClr val="bg1"/>
                </a:solidFill>
                <a:latin typeface="+mj-lt"/>
              </a:rPr>
              <a:t>Publishing Open Data</a:t>
            </a:r>
          </a:p>
          <a:p>
            <a:r>
              <a:rPr lang="en-IE" sz="3600" b="1" i="1" dirty="0">
                <a:solidFill>
                  <a:schemeClr val="bg1"/>
                </a:solidFill>
                <a:latin typeface="+mj-lt"/>
              </a:rPr>
              <a:t>24</a:t>
            </a:r>
            <a:r>
              <a:rPr lang="en-IE" sz="3600" b="1" i="1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IE" sz="3600" b="1" i="1" dirty="0">
                <a:solidFill>
                  <a:schemeClr val="bg1"/>
                </a:solidFill>
                <a:latin typeface="+mj-lt"/>
              </a:rPr>
              <a:t> Oct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663446-3F78-4EFA-A23B-92B337ED1C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3934"/>
            <a:ext cx="3368635" cy="825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62B85A-4EC9-4063-82A9-E621EA738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647" y="548680"/>
            <a:ext cx="4174742" cy="8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9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F89C9-CF64-422F-8F30-D395E58AD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IE" sz="5000" dirty="0"/>
          </a:p>
          <a:p>
            <a:pPr marL="0" indent="0">
              <a:buNone/>
            </a:pPr>
            <a:r>
              <a:rPr lang="en-IE" sz="5000" dirty="0"/>
              <a:t>Where do I start?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E2E3E9-A8F8-4392-8E6D-32215F5B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204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863C8A-C77B-4D71-9D71-4D5EB3F7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819942-15D6-4CCA-AD93-BD719B22D4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-27384"/>
            <a:ext cx="4429064" cy="71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2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863C8A-C77B-4D71-9D71-4D5EB3F7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12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819942-15D6-4CCA-AD93-BD719B22D4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-27384"/>
            <a:ext cx="4429064" cy="71475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6A706283-EE74-4535-929D-5D85E7DDD1D2}"/>
              </a:ext>
            </a:extLst>
          </p:cNvPr>
          <p:cNvSpPr/>
          <p:nvPr/>
        </p:nvSpPr>
        <p:spPr>
          <a:xfrm>
            <a:off x="611560" y="476672"/>
            <a:ext cx="1584176" cy="432048"/>
          </a:xfrm>
          <a:prstGeom prst="rightArrow">
            <a:avLst/>
          </a:prstGeom>
          <a:solidFill>
            <a:srgbClr val="4F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32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7BA952-1E73-4FD8-A256-EE5305AC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13</a:t>
            </a:fld>
            <a:endParaRPr lang="en-I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AE49BB0-CFD6-4825-B2E7-9609FCC0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1. Carry out a Data Audit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8CC5A9-D50F-4DFF-9F3B-2D35F05695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7638"/>
            <a:ext cx="7355160" cy="379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2BD489-2ED0-4A4C-B435-A866E548B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2780928"/>
            <a:ext cx="403011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2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4744"/>
            <a:ext cx="8352928" cy="46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863C8A-C77B-4D71-9D71-4D5EB3F7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15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819942-15D6-4CCA-AD93-BD719B22D4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-27384"/>
            <a:ext cx="4429064" cy="71475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6A706283-EE74-4535-929D-5D85E7DDD1D2}"/>
              </a:ext>
            </a:extLst>
          </p:cNvPr>
          <p:cNvSpPr/>
          <p:nvPr/>
        </p:nvSpPr>
        <p:spPr>
          <a:xfrm rot="10800000">
            <a:off x="6696808" y="1988840"/>
            <a:ext cx="1584176" cy="432048"/>
          </a:xfrm>
          <a:prstGeom prst="rightArrow">
            <a:avLst/>
          </a:prstGeom>
          <a:solidFill>
            <a:srgbClr val="4F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73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7BA952-1E73-4FD8-A256-EE5305AC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16</a:t>
            </a:fld>
            <a:endParaRPr lang="en-I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AE49BB0-CFD6-4825-B2E7-9609FCC0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2. Prepare Data for Publication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0F4931-17D5-42C4-8A77-70BEF7E570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213420"/>
            <a:ext cx="3431512" cy="160225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6B402CD2-216B-4AF1-B532-AD947903D0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509938"/>
            <a:ext cx="2853481" cy="17750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1334F9-5D45-4C46-9A10-DDD6CF1D660B}"/>
              </a:ext>
            </a:extLst>
          </p:cNvPr>
          <p:cNvSpPr txBox="1"/>
          <p:nvPr/>
        </p:nvSpPr>
        <p:spPr>
          <a:xfrm>
            <a:off x="5940152" y="1869020"/>
            <a:ext cx="3265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tx2"/>
                </a:solidFill>
              </a:rPr>
              <a:t>Machine-readable, open formats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D8239F-1FEF-45C2-BDF2-D0B992812093}"/>
              </a:ext>
            </a:extLst>
          </p:cNvPr>
          <p:cNvSpPr txBox="1"/>
          <p:nvPr/>
        </p:nvSpPr>
        <p:spPr>
          <a:xfrm>
            <a:off x="6444208" y="5208394"/>
            <a:ext cx="3265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tx2"/>
                </a:solidFill>
              </a:rPr>
              <a:t>Reusable, </a:t>
            </a:r>
          </a:p>
          <a:p>
            <a:r>
              <a:rPr lang="en-IE" sz="2800" dirty="0">
                <a:solidFill>
                  <a:schemeClr val="tx2"/>
                </a:solidFill>
              </a:rPr>
              <a:t>openly licenced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2079D8-B0C7-428E-B773-B4E298DE21F3}"/>
              </a:ext>
            </a:extLst>
          </p:cNvPr>
          <p:cNvSpPr txBox="1"/>
          <p:nvPr/>
        </p:nvSpPr>
        <p:spPr>
          <a:xfrm>
            <a:off x="107504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tx2"/>
                </a:solidFill>
              </a:rPr>
              <a:t>Associate with metadata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B373A7-EA3A-488D-9CFC-6CBEFA71E0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645023"/>
            <a:ext cx="2453938" cy="199950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4753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863C8A-C77B-4D71-9D71-4D5EB3F7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17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819942-15D6-4CCA-AD93-BD719B22D4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-27384"/>
            <a:ext cx="4429064" cy="71475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6A706283-EE74-4535-929D-5D85E7DDD1D2}"/>
              </a:ext>
            </a:extLst>
          </p:cNvPr>
          <p:cNvSpPr/>
          <p:nvPr/>
        </p:nvSpPr>
        <p:spPr>
          <a:xfrm>
            <a:off x="611560" y="3330389"/>
            <a:ext cx="1584176" cy="432048"/>
          </a:xfrm>
          <a:prstGeom prst="rightArrow">
            <a:avLst/>
          </a:prstGeom>
          <a:solidFill>
            <a:srgbClr val="4F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863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7BA952-1E73-4FD8-A256-EE5305AC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18</a:t>
            </a:fld>
            <a:endParaRPr lang="en-I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AE49BB0-CFD6-4825-B2E7-9609FCC0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/>
          </a:bodyPr>
          <a:lstStyle/>
          <a:p>
            <a:r>
              <a:rPr lang="en-IE" sz="3600" dirty="0"/>
              <a:t>Host your own datasets..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58AD41-721E-483E-9530-30B506472D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688" y="1211383"/>
            <a:ext cx="2491776" cy="216024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02BDB4-0E03-42B4-A523-2EE79030E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768" y="4196356"/>
            <a:ext cx="1854991" cy="192212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653384-23BB-47D0-B322-74D0D54B5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074" y="4157863"/>
            <a:ext cx="2611390" cy="185682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F3D53A-165A-4FA0-A7ED-3E8AA081EC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2616793" cy="180996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5F0682-1771-4E8A-830F-0C3DC0AD8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554" y="1211383"/>
            <a:ext cx="2783885" cy="181284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5952879-1069-4FDE-9CC2-3BB150FD31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12129"/>
            <a:ext cx="2981941" cy="189057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xmlns="" id="{BD0B8180-3471-48FC-82C5-157051382C1E}"/>
              </a:ext>
            </a:extLst>
          </p:cNvPr>
          <p:cNvSpPr txBox="1">
            <a:spLocks/>
          </p:cNvSpPr>
          <p:nvPr/>
        </p:nvSpPr>
        <p:spPr>
          <a:xfrm>
            <a:off x="503631" y="3310175"/>
            <a:ext cx="829126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5F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/>
              <a:t>Host datasets on a shared service..</a:t>
            </a:r>
          </a:p>
        </p:txBody>
      </p:sp>
    </p:spTree>
    <p:extLst>
      <p:ext uri="{BB962C8B-B14F-4D97-AF65-F5344CB8AC3E}">
        <p14:creationId xmlns:p14="http://schemas.microsoft.com/office/powerpoint/2010/main" val="1572726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863C8A-C77B-4D71-9D71-4D5EB3F7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19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819942-15D6-4CCA-AD93-BD719B22D4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-27384"/>
            <a:ext cx="4429064" cy="71475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6A706283-EE74-4535-929D-5D85E7DDD1D2}"/>
              </a:ext>
            </a:extLst>
          </p:cNvPr>
          <p:cNvSpPr/>
          <p:nvPr/>
        </p:nvSpPr>
        <p:spPr>
          <a:xfrm rot="10800000">
            <a:off x="6689713" y="4653136"/>
            <a:ext cx="1584176" cy="432048"/>
          </a:xfrm>
          <a:prstGeom prst="rightArrow">
            <a:avLst/>
          </a:prstGeom>
          <a:solidFill>
            <a:srgbClr val="4F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48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F89C9-CF64-422F-8F30-D395E58AD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IE" sz="5000" dirty="0"/>
          </a:p>
          <a:p>
            <a:pPr marL="0" indent="0">
              <a:buNone/>
            </a:pPr>
            <a:r>
              <a:rPr lang="en-IE" sz="5000" dirty="0"/>
              <a:t>What is the level of interest in Open 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E2E3E9-A8F8-4392-8E6D-32215F5B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9579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7BA952-1E73-4FD8-A256-EE5305AC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20</a:t>
            </a:fld>
            <a:endParaRPr lang="en-I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AE49BB0-CFD6-4825-B2E7-9609FCC0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4. Add datasets to data.gov.ie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9FDE089-A03A-40ED-93B4-A4F5AE3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20280"/>
          </a:xfrm>
        </p:spPr>
        <p:txBody>
          <a:bodyPr>
            <a:normAutofit/>
          </a:bodyPr>
          <a:lstStyle/>
          <a:p>
            <a:pPr lvl="0"/>
            <a:r>
              <a:rPr lang="en-IE" sz="2300" dirty="0"/>
              <a:t>Manually add metadata to DGI via UI</a:t>
            </a:r>
          </a:p>
          <a:p>
            <a:pPr lvl="0"/>
            <a:r>
              <a:rPr lang="en-IE" sz="2300" dirty="0"/>
              <a:t>Programmatically add metadata to DGI via the API (</a:t>
            </a:r>
            <a:r>
              <a:rPr lang="en-IE" sz="2300" i="1" dirty="0"/>
              <a:t>push</a:t>
            </a:r>
            <a:r>
              <a:rPr lang="en-IE" sz="2300" dirty="0"/>
              <a:t>)</a:t>
            </a:r>
          </a:p>
          <a:p>
            <a:pPr lvl="0"/>
            <a:r>
              <a:rPr lang="en-IE" sz="2300" dirty="0"/>
              <a:t>Add metadata via Data Audit Tool</a:t>
            </a:r>
          </a:p>
          <a:p>
            <a:pPr lvl="0"/>
            <a:r>
              <a:rPr lang="en-IE" sz="2300" dirty="0"/>
              <a:t>Create harvester to automatically update metadata on DGI (</a:t>
            </a:r>
            <a:r>
              <a:rPr lang="en-IE" sz="2300" i="1" dirty="0"/>
              <a:t>pull</a:t>
            </a:r>
            <a:r>
              <a:rPr lang="en-IE" sz="230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C975FA-A961-4113-B3AF-263260B44F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291251"/>
            <a:ext cx="3827990" cy="2123586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4649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8657E40-6097-4545-9322-136A76136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4"/>
            <a:ext cx="3672408" cy="7620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86DB92-CEA2-49FF-A2FD-2E751E86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21</a:t>
            </a:fld>
            <a:endParaRPr lang="en-I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F853FC2-ADAB-40F0-8AAA-B3DDEC29FEED}"/>
              </a:ext>
            </a:extLst>
          </p:cNvPr>
          <p:cNvSpPr/>
          <p:nvPr/>
        </p:nvSpPr>
        <p:spPr>
          <a:xfrm>
            <a:off x="703951" y="1830065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StatBank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EB0A08-E420-4DD9-B2D3-D7DF2DE280F0}"/>
              </a:ext>
            </a:extLst>
          </p:cNvPr>
          <p:cNvSpPr/>
          <p:nvPr/>
        </p:nvSpPr>
        <p:spPr>
          <a:xfrm>
            <a:off x="718592" y="2941811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StatCentral</a:t>
            </a:r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46AA2E-11EB-44C8-9421-30704B3E76B9}"/>
              </a:ext>
            </a:extLst>
          </p:cNvPr>
          <p:cNvSpPr/>
          <p:nvPr/>
        </p:nvSpPr>
        <p:spPr>
          <a:xfrm>
            <a:off x="718592" y="4053557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ISDE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A6FF109-E96C-4951-AB8E-E573022618BC}"/>
              </a:ext>
            </a:extLst>
          </p:cNvPr>
          <p:cNvSpPr/>
          <p:nvPr/>
        </p:nvSpPr>
        <p:spPr>
          <a:xfrm>
            <a:off x="7236296" y="4053557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Galway City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B872B0-A5DA-4DED-865A-A7FE850CC56A}"/>
              </a:ext>
            </a:extLst>
          </p:cNvPr>
          <p:cNvSpPr/>
          <p:nvPr/>
        </p:nvSpPr>
        <p:spPr>
          <a:xfrm>
            <a:off x="7236296" y="1932738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Dublinked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C81E7E-3AE0-45EF-9646-8564F243204D}"/>
              </a:ext>
            </a:extLst>
          </p:cNvPr>
          <p:cNvSpPr/>
          <p:nvPr/>
        </p:nvSpPr>
        <p:spPr>
          <a:xfrm>
            <a:off x="7236296" y="884909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SmartCork</a:t>
            </a:r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7DB85F3-D8C5-45DF-A25A-D5B8DC91BB85}"/>
              </a:ext>
            </a:extLst>
          </p:cNvPr>
          <p:cNvSpPr/>
          <p:nvPr/>
        </p:nvSpPr>
        <p:spPr>
          <a:xfrm>
            <a:off x="5616116" y="5158732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eHealth Ireland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45FA52-B756-416B-96DC-B6A1F68BBA8D}"/>
              </a:ext>
            </a:extLst>
          </p:cNvPr>
          <p:cNvSpPr/>
          <p:nvPr/>
        </p:nvSpPr>
        <p:spPr>
          <a:xfrm>
            <a:off x="7236296" y="5126547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Roscommon </a:t>
            </a:r>
            <a:r>
              <a:rPr lang="en-IE" sz="1600" dirty="0" err="1"/>
              <a:t>CoCo</a:t>
            </a:r>
            <a:endParaRPr lang="en-IE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D51A385-1157-4817-B7BD-9BD0F4F68FA6}"/>
              </a:ext>
            </a:extLst>
          </p:cNvPr>
          <p:cNvSpPr/>
          <p:nvPr/>
        </p:nvSpPr>
        <p:spPr>
          <a:xfrm>
            <a:off x="7236296" y="2980567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Galway </a:t>
            </a:r>
            <a:r>
              <a:rPr lang="en-IE" sz="1600" dirty="0" err="1"/>
              <a:t>CoCo</a:t>
            </a:r>
            <a:endParaRPr lang="en-IE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593B6C6-A31F-40DD-BFDC-FC01F3AFAEEB}"/>
              </a:ext>
            </a:extLst>
          </p:cNvPr>
          <p:cNvSpPr/>
          <p:nvPr/>
        </p:nvSpPr>
        <p:spPr>
          <a:xfrm>
            <a:off x="2375756" y="5165303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NTA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AAEDB9-B294-4C60-B17F-469C888F0AB9}"/>
              </a:ext>
            </a:extLst>
          </p:cNvPr>
          <p:cNvSpPr/>
          <p:nvPr/>
        </p:nvSpPr>
        <p:spPr>
          <a:xfrm>
            <a:off x="3995936" y="5179937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QQI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E862AF7-66FC-4423-80FD-29823E5D0207}"/>
              </a:ext>
            </a:extLst>
          </p:cNvPr>
          <p:cNvSpPr/>
          <p:nvPr/>
        </p:nvSpPr>
        <p:spPr>
          <a:xfrm>
            <a:off x="718592" y="5165303"/>
            <a:ext cx="1224136" cy="792088"/>
          </a:xfrm>
          <a:prstGeom prst="rect">
            <a:avLst/>
          </a:prstGeom>
          <a:solidFill>
            <a:srgbClr val="00A4E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/>
              <a:t>OSi</a:t>
            </a:r>
            <a:endParaRPr lang="en-IE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E592F3-D476-4145-A57F-32F93272D2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468522"/>
            <a:ext cx="3946704" cy="310330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1499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863C8A-C77B-4D71-9D71-4D5EB3F7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22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819942-15D6-4CCA-AD93-BD719B22D4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-27384"/>
            <a:ext cx="4429064" cy="71475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6A706283-EE74-4535-929D-5D85E7DDD1D2}"/>
              </a:ext>
            </a:extLst>
          </p:cNvPr>
          <p:cNvSpPr/>
          <p:nvPr/>
        </p:nvSpPr>
        <p:spPr>
          <a:xfrm>
            <a:off x="539552" y="5805264"/>
            <a:ext cx="1584176" cy="432048"/>
          </a:xfrm>
          <a:prstGeom prst="rightArrow">
            <a:avLst/>
          </a:prstGeom>
          <a:solidFill>
            <a:srgbClr val="4F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4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7790E-219D-48E2-8E4A-872D9347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5. Data Use….. (Engage!)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0FDA12-8790-4F5D-B7DA-CBC16EA0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23</a:t>
            </a:fld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F023D9-A896-4D43-86B9-31E941FDD3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74681"/>
            <a:ext cx="3995936" cy="210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518ACA-05C7-42AC-BEDE-FBE9D616FA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2" y="1485744"/>
            <a:ext cx="4320480" cy="1372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34500A-ACCC-4328-A763-6853286AEE91}"/>
              </a:ext>
            </a:extLst>
          </p:cNvPr>
          <p:cNvSpPr/>
          <p:nvPr/>
        </p:nvSpPr>
        <p:spPr>
          <a:xfrm>
            <a:off x="107504" y="5331474"/>
            <a:ext cx="39062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dirty="0">
                <a:hlinkClick r:id="rId4"/>
              </a:rPr>
              <a:t>https://twitter.com/search?q=%23odcamp</a:t>
            </a:r>
            <a:endParaRPr lang="en-IE" sz="1400" dirty="0"/>
          </a:p>
          <a:p>
            <a:r>
              <a:rPr lang="en-IE" sz="1400" dirty="0">
                <a:hlinkClick r:id="rId5"/>
              </a:rPr>
              <a:t>https://twitter.com/search?q=%23opendataimpact</a:t>
            </a:r>
            <a:endParaRPr lang="en-IE" sz="1400" dirty="0"/>
          </a:p>
          <a:p>
            <a:r>
              <a:rPr lang="en-IE" sz="1400" dirty="0">
                <a:hlinkClick r:id="rId6"/>
              </a:rPr>
              <a:t>https://twitter.com/search?q=%23eh2030</a:t>
            </a:r>
            <a:r>
              <a:rPr lang="en-IE" sz="1400" dirty="0"/>
              <a:t> </a:t>
            </a:r>
          </a:p>
          <a:p>
            <a:endParaRPr lang="en-IE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D712B7-09D1-4F57-9453-661195FAFD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000" y="3160376"/>
            <a:ext cx="3059832" cy="1869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55C5CC-7A6B-4B0F-9CD0-8EF92DB370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861048"/>
            <a:ext cx="3578179" cy="19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75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9265ED-8523-40B5-97C2-8DB617D9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24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16DCCF-CCF8-4BB9-9B6E-67A784B53A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556792"/>
            <a:ext cx="7416824" cy="42821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97ECF67-0BF9-47EB-902C-ADCC78C3E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4"/>
            <a:ext cx="3954016" cy="820458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BFE371-0BE7-46CD-8D3C-1E53D3296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64904"/>
            <a:ext cx="4751784" cy="316097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3475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 descr="C:\Users\user\Documents\Derilinx\Branding\Website\Homepage - Sl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805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90256" y="4797152"/>
            <a:ext cx="4273525" cy="203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IE" sz="3600" dirty="0">
                <a:solidFill>
                  <a:schemeClr val="bg1"/>
                </a:solidFill>
              </a:rPr>
              <a:t>Deirdre Lee</a:t>
            </a:r>
          </a:p>
          <a:p>
            <a:pPr marL="0" indent="0" algn="r">
              <a:buNone/>
            </a:pPr>
            <a:r>
              <a:rPr lang="en-IE" sz="2400" dirty="0">
                <a:solidFill>
                  <a:schemeClr val="bg1"/>
                </a:solidFill>
              </a:rPr>
              <a:t>@deirdrelee</a:t>
            </a:r>
          </a:p>
          <a:p>
            <a:pPr marL="0" indent="0" algn="r">
              <a:buNone/>
            </a:pPr>
            <a:r>
              <a:rPr lang="en-IE" sz="2400" dirty="0">
                <a:solidFill>
                  <a:schemeClr val="bg1"/>
                </a:solidFill>
              </a:rPr>
              <a:t>@</a:t>
            </a:r>
            <a:r>
              <a:rPr lang="en-IE" sz="2400" dirty="0" err="1">
                <a:solidFill>
                  <a:schemeClr val="bg1"/>
                </a:solidFill>
              </a:rPr>
              <a:t>derilinx</a:t>
            </a:r>
            <a:endParaRPr lang="en-IE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IE" sz="2400" dirty="0">
                <a:solidFill>
                  <a:schemeClr val="bg1"/>
                </a:solidFill>
              </a:rPr>
              <a:t>www.derilinx.com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5515" y="2532037"/>
            <a:ext cx="9144000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4800" b="1" dirty="0">
                <a:solidFill>
                  <a:schemeClr val="bg1"/>
                </a:solidFill>
                <a:latin typeface="+mj-lt"/>
              </a:rPr>
              <a:t>Publishing Open Data</a:t>
            </a:r>
          </a:p>
          <a:p>
            <a:r>
              <a:rPr lang="en-IE" sz="3600" b="1" i="1" dirty="0">
                <a:solidFill>
                  <a:schemeClr val="bg1"/>
                </a:solidFill>
                <a:latin typeface="+mj-lt"/>
              </a:rPr>
              <a:t>24</a:t>
            </a:r>
            <a:r>
              <a:rPr lang="en-IE" sz="3600" b="1" i="1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IE" sz="3600" b="1" i="1" dirty="0">
                <a:solidFill>
                  <a:schemeClr val="bg1"/>
                </a:solidFill>
                <a:latin typeface="+mj-lt"/>
              </a:rPr>
              <a:t> Oct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663446-3F78-4EFA-A23B-92B337ED1C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3934"/>
            <a:ext cx="3368635" cy="825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62B85A-4EC9-4063-82A9-E621EA738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647" y="548680"/>
            <a:ext cx="4174742" cy="8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2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A1E71-7F56-48ED-B25B-2D6596C62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CD2F51-185E-496C-8923-29A98386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EF868F-7FC2-4767-8B9A-DC2DAC7FB3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7744"/>
            <a:ext cx="9144000" cy="456251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7348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86DB92-CEA2-49FF-A2FD-2E751E86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4</a:t>
            </a:fld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FEE3A5-A773-4C65-AA87-D636803E9A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8172400" cy="4549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4661E5-F53D-40C5-8B29-D3D9B501EA13}"/>
              </a:ext>
            </a:extLst>
          </p:cNvPr>
          <p:cNvSpPr txBox="1"/>
          <p:nvPr/>
        </p:nvSpPr>
        <p:spPr>
          <a:xfrm>
            <a:off x="683568" y="2636912"/>
            <a:ext cx="100860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</a:rPr>
              <a:t>5,509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D8416E-8B80-42DA-BCBF-83164D8B193C}"/>
              </a:ext>
            </a:extLst>
          </p:cNvPr>
          <p:cNvSpPr txBox="1"/>
          <p:nvPr/>
        </p:nvSpPr>
        <p:spPr>
          <a:xfrm>
            <a:off x="7164288" y="2637427"/>
            <a:ext cx="15841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</a:rPr>
              <a:t>&gt;105,000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B2DC8C-1EA6-4CF0-A460-2E8F2813C1AE}"/>
              </a:ext>
            </a:extLst>
          </p:cNvPr>
          <p:cNvSpPr txBox="1"/>
          <p:nvPr/>
        </p:nvSpPr>
        <p:spPr>
          <a:xfrm>
            <a:off x="3059832" y="2603440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</a:rPr>
              <a:t>103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605F2D-4187-4A65-B8E7-F8858E75CA88}"/>
              </a:ext>
            </a:extLst>
          </p:cNvPr>
          <p:cNvSpPr txBox="1"/>
          <p:nvPr/>
        </p:nvSpPr>
        <p:spPr>
          <a:xfrm>
            <a:off x="7434064" y="2636912"/>
            <a:ext cx="1421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</a:rPr>
              <a:t>132,700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86A24F-ABE5-4B05-A71C-DDFF9C34355D}"/>
              </a:ext>
            </a:extLst>
          </p:cNvPr>
          <p:cNvSpPr txBox="1"/>
          <p:nvPr/>
        </p:nvSpPr>
        <p:spPr>
          <a:xfrm>
            <a:off x="5291583" y="2602299"/>
            <a:ext cx="1421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</a:rPr>
              <a:t>84,556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xmlns="" id="{C4F25B2F-12A0-4D54-BB60-EE2E978419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4"/>
            <a:ext cx="3672408" cy="7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0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F89C9-CF64-422F-8F30-D395E58AD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IE" sz="5000" dirty="0"/>
          </a:p>
          <a:p>
            <a:pPr marL="0" indent="0">
              <a:buNone/>
            </a:pPr>
            <a:r>
              <a:rPr lang="en-IE" sz="5000" dirty="0"/>
              <a:t>How is Open Data being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E2E3E9-A8F8-4392-8E6D-32215F5B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429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935C3F-041E-48EB-8BC3-07A6585E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701-D5D8-48CE-89A4-B342EC776467}" type="slidenum">
              <a:rPr lang="en-IE" smtClean="0"/>
              <a:pPr/>
              <a:t>6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FC165B-CDFE-49FB-A827-02CBC3FA2F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908720"/>
            <a:ext cx="4097386" cy="342287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48BCE7-C85F-465F-8155-4C7351423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085" y="4529018"/>
            <a:ext cx="3915598" cy="162990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xmlns="" id="{0661CE2F-FDB1-4357-BE2D-88478395589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075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5F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/>
              <a:t>Engagement/Innovation</a:t>
            </a:r>
            <a:br>
              <a:rPr lang="en-IE" b="1" dirty="0"/>
            </a:br>
            <a:r>
              <a:rPr lang="en-IE" sz="3600" b="1" dirty="0" err="1"/>
              <a:t>MapAlerter</a:t>
            </a:r>
            <a:endParaRPr lang="en-I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89A724-D9FE-481B-890B-8EE403B8A9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65" y="2204864"/>
            <a:ext cx="3867987" cy="275833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1D70C6-9309-4BEA-8C44-B27753996CA2}"/>
              </a:ext>
            </a:extLst>
          </p:cNvPr>
          <p:cNvSpPr txBox="1"/>
          <p:nvPr/>
        </p:nvSpPr>
        <p:spPr>
          <a:xfrm>
            <a:off x="35496" y="5949280"/>
            <a:ext cx="2429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>
                <a:hlinkClick r:id="rId5"/>
              </a:rPr>
              <a:t>https://www.mapalerter.com/</a:t>
            </a:r>
            <a:r>
              <a:rPr lang="en-I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046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xmlns="" id="{152197AC-260C-4AE8-915B-A496A088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Engagement/Innovation</a:t>
            </a:r>
            <a:br>
              <a:rPr lang="en-IE" b="1" dirty="0"/>
            </a:br>
            <a:r>
              <a:rPr lang="en-IE" sz="3600" b="1" dirty="0" err="1"/>
              <a:t>Citybik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B2123B-C086-4D49-9CCA-2E749703D1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09" y="1628800"/>
            <a:ext cx="5384829" cy="26900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CC40CA-F0A4-42A8-BF03-482BEB53A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3" y="2989523"/>
            <a:ext cx="5940152" cy="308735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7D46D5-907C-4129-A3C3-00EE717C5D78}"/>
              </a:ext>
            </a:extLst>
          </p:cNvPr>
          <p:cNvSpPr txBox="1"/>
          <p:nvPr/>
        </p:nvSpPr>
        <p:spPr>
          <a:xfrm>
            <a:off x="35496" y="5949280"/>
            <a:ext cx="1535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>
                <a:hlinkClick r:id="rId4"/>
              </a:rPr>
              <a:t>https://citybik.es/</a:t>
            </a:r>
            <a:r>
              <a:rPr lang="en-I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41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xmlns="" id="{152197AC-260C-4AE8-915B-A496A088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Data Modelling / Decision-Making</a:t>
            </a:r>
            <a:br>
              <a:rPr lang="en-IE" b="1" dirty="0"/>
            </a:br>
            <a:r>
              <a:rPr lang="en-IE" sz="3600" b="1" dirty="0" err="1"/>
              <a:t>Exceedence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00A577-734D-43EF-AF61-D4DB78F1EED4}"/>
              </a:ext>
            </a:extLst>
          </p:cNvPr>
          <p:cNvSpPr txBox="1"/>
          <p:nvPr/>
        </p:nvSpPr>
        <p:spPr>
          <a:xfrm>
            <a:off x="35496" y="5949280"/>
            <a:ext cx="5624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>
                <a:hlinkClick r:id="rId3"/>
              </a:rPr>
              <a:t>http://exceedence.com/monetising-metocean-data-an-open-data-project/</a:t>
            </a:r>
            <a:r>
              <a:rPr lang="en-IE" sz="1400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E02FE57-55E4-4419-B4FB-879BD551D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24589"/>
            <a:ext cx="3738556" cy="3717740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0229CA-1CDE-48DE-BA49-5F22F2F783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204864"/>
            <a:ext cx="4412927" cy="27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2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6DBF4E5-3E2D-4861-A601-736433455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6"/>
            <a:ext cx="4427741" cy="305022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FDEFFC-2E2B-4044-9833-0CB6B36436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3" y="2420888"/>
            <a:ext cx="4752709" cy="331236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C4872D14-D2D7-41CA-B247-B1248461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Monitoring / Planning</a:t>
            </a:r>
            <a:br>
              <a:rPr lang="en-IE" b="1" dirty="0"/>
            </a:br>
            <a:r>
              <a:rPr lang="en-IE" sz="3600" b="1" dirty="0"/>
              <a:t>Quality and Qualifications Ireland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1BC5AB-4640-4651-8D3B-378980C8383F}"/>
              </a:ext>
            </a:extLst>
          </p:cNvPr>
          <p:cNvSpPr txBox="1"/>
          <p:nvPr/>
        </p:nvSpPr>
        <p:spPr>
          <a:xfrm>
            <a:off x="35496" y="5949280"/>
            <a:ext cx="2126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>
                <a:hlinkClick r:id="rId4"/>
              </a:rPr>
              <a:t>http://infographics.qqi.ie/</a:t>
            </a:r>
            <a:r>
              <a:rPr lang="en-I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76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rilin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B9C40"/>
      </a:accent1>
      <a:accent2>
        <a:srgbClr val="55B77B"/>
      </a:accent2>
      <a:accent3>
        <a:srgbClr val="DC6D47"/>
      </a:accent3>
      <a:accent4>
        <a:srgbClr val="575F6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DC76147A658DB14DB961252590BE776F" ma:contentTypeVersion="11" ma:contentTypeDescription="Create a new document for eDocs" ma:contentTypeScope="" ma:versionID="23b5aeac6b239bda4506aa905a32bf01">
  <xsd:schema xmlns:xsd="http://www.w3.org/2001/XMLSchema" xmlns:xs="http://www.w3.org/2001/XMLSchema" xmlns:p="http://schemas.microsoft.com/office/2006/metadata/properties" xmlns:ns1="http://schemas.microsoft.com/sharepoint/v3" xmlns:ns2="538fcbc8-df1c-4213-9013-46a47b213e26" xmlns:ns3="b4702261-d07f-4cc1-8f78-a583b6595435" targetNamespace="http://schemas.microsoft.com/office/2006/metadata/properties" ma:root="true" ma:fieldsID="3d9bd3fe525b0f1e1098e92faad48af5" ns1:_="" ns2:_="" ns3:_="">
    <xsd:import namespace="http://schemas.microsoft.com/sharepoint/v3"/>
    <xsd:import namespace="538fcbc8-df1c-4213-9013-46a47b213e26"/>
    <xsd:import namespace="b4702261-d07f-4cc1-8f78-a583b6595435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1:_dlc_Exempt" minOccurs="0"/>
                <xsd:element ref="ns1:_dlc_ExpireDateSaved" minOccurs="0"/>
                <xsd:element ref="ns1:_dlc_ExpireDate" minOccurs="0"/>
                <xsd:element ref="ns3:TaxCatchAll" minOccurs="0"/>
                <xsd:element ref="ns2:eDocs_YearTaxHTField0" minOccurs="0"/>
                <xsd:element ref="ns1:eDocs_FileStatus"/>
                <xsd:element ref="ns1:eDocs_SecurityLevel" minOccurs="0"/>
                <xsd:element ref="ns2:eDocs_FileTopicsTaxHTField0" minOccurs="0"/>
                <xsd:element ref="ns1:eDocs_FileName" minOccurs="0"/>
                <xsd:element ref="ns2:eDocs_SeriesSubSeri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eDocs_FileStatus" ma:index="17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  <xsd:element name="eDocs_SecurityLevel" ma:index="18" nillable="true" ma:displayName="Security Level" ma:default="Unclassified" ma:description="Security Level" ma:format="Dropdown" ma:internalName="eDocs_SecurityLevel">
      <xsd:simpleType>
        <xsd:restriction base="dms:Choice">
          <xsd:enumeration value="Secret"/>
          <xsd:enumeration value="Restricted"/>
          <xsd:enumeration value="Unclassified"/>
        </xsd:restriction>
      </xsd:simpleType>
    </xsd:element>
    <xsd:element name="eDocs_FileName" ma:index="21" nillable="true" ma:displayName="File Name" ma:default="0" ma:description="File Number" ma:indexed="true" ma:internalName="eDocs_FileName">
      <xsd:simpleType>
        <xsd:restriction base="dms:Text">
          <xsd:maxLength value="2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fcbc8-df1c-4213-9013-46a47b213e26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default="" ma:fieldId="{fbaa881f-c4ae-443f-9fda-fbdd527793df}" ma:taxonomyMulti="true" ma:sspId="a884c329-9700-4098-a486-1886abab1910" ma:termSetId="a2a87ccb-50b7-4118-aee4-b7ac72f5a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5" nillable="true" ma:taxonomy="true" ma:internalName="eDocs_YearTaxHTField0" ma:taxonomyFieldName="eDocs_Year" ma:displayName="Year" ma:indexed="true" ma:fieldId="{7b1b8a72-8553-41e1-8dd7-5ce464e281f2}" ma:sspId="a884c329-9700-4098-a486-1886abab1910" ma:termSetId="6b2a013c-fe8b-4805-9242-a33f2487be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19" nillable="true" ma:taxonomy="true" ma:internalName="eDocs_FileTopicsTaxHTField0" ma:taxonomyFieldName="eDocs_FileTopics" ma:displayName="File Topics" ma:default="" ma:fieldId="{602c691f-3efa-402d-ab5c-baa8c240a9e7}" ma:taxonomyMulti="true" ma:sspId="a884c329-9700-4098-a486-1886abab1910" ma:termSetId="a2a87ccb-50b7-4118-aee4-b7ac72f5a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22" nillable="true" ma:taxonomy="true" ma:internalName="eDocs_SeriesSubSeriesTaxHTField0" ma:taxonomyFieldName="eDocs_SeriesSubSeries" ma:displayName="Sub Series" ma:fieldId="{11f8bb48-43d6-459a-8b80-9123185593c7}" ma:sspId="a884c329-9700-4098-a486-1886abab1910" ma:termSetId="584d92f5-f104-4db4-9eaa-0d5facccda6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02261-d07f-4cc1-8f78-a583b65954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75c0bf7-650e-475f-808f-9e2a8c557230}" ma:internalName="TaxCatchAll" ma:showField="CatchAllData" ma:web="b4702261-d07f-4cc1-8f78-a583b6595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p:Policy xmlns:p="office.server.policy" id="" local="true">
  <p:Name>eDocument</p:Name>
  <p:Description/>
  <p:Statement/>
  <p:PolicyItems>
    <p:PolicyItem featureId="Microsoft.Office.RecordsManagement.PolicyFeatures.Expiration" staticId="0x0101000BC94875665D404BB1351B53C41FD2C0|151133126" UniqueId="e940f9bd-2a38-46dc-b50a-d044d1c88b69">
      <p:Name>Retention</p:Name>
      <p:Description>Automatic scheduling of content for processing, and performing a retention action on content that has reached its due date.</p:Description>
      <p:CustomData>
        <Schedules nextStageId="3" default="false">
          <Schedule type="Default">
            <stages>
              <data stageId="1">
                <formula id="Microsoft.Office.RecordsManagement.PolicyFeatures.Expiration.Formula.BuiltIn">
                  <number>3</number>
                  <property>Modified</property>
                  <period>months</period>
                </formula>
                <action type="action" id="Microsoft.Office.RecordsManagement.PolicyFeatures.Expiration.Action.DeletePreviousVersions"/>
              </data>
            </stages>
          </Schedule>
          <Schedule type="Record">
            <stages>
              <data stageId="2">
                <formula id="Microsoft.Office.RecordsManagement.PolicyFeatures.Expiration.Formula.BuiltIn">
                  <number>3</number>
                  <property>Modified</property>
                  <propertyId>8c06beca-0777-48f7-91c7-6da68bc07b69</propertyId>
                  <period>months</period>
                </formula>
                <action type="action" id="Microsoft.Office.RecordsManagement.PolicyFeatures.Expiration.Action.DeletePreviousVersions"/>
              </data>
            </stages>
          </Schedule>
        </Schedules>
      </p:CustomData>
    </p:PolicyItem>
  </p:PolicyItems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702261-d07f-4cc1-8f78-a583b6595435">
      <Value>7</Value>
      <Value>9</Value>
      <Value>2</Value>
    </TaxCatchAll>
    <eDocs_FileStatus xmlns="http://schemas.microsoft.com/sharepoint/v3">Live</eDocs_FileStatus>
    <eDocs_SecurityLevel xmlns="http://schemas.microsoft.com/sharepoint/v3">Unclassified</eDocs_SecurityLevel>
    <eDocs_FileTopicsTaxHTField0 xmlns="538fcbc8-df1c-4213-9013-46a47b213e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Open Data</TermName>
          <TermId xmlns="http://schemas.microsoft.com/office/infopath/2007/PartnerControls">58da4a7a-0a1b-4fd0-8361-cd4c1ada5a04</TermId>
        </TermInfo>
      </Terms>
    </eDocs_FileTopicsTaxHTField0>
    <eDocs_YearTaxHTField0 xmlns="538fcbc8-df1c-4213-9013-46a47b213e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69904def-95f0-47db-a6de-0e6cfeda3d28</TermId>
        </TermInfo>
      </Terms>
    </eDocs_YearTaxHTField0>
    <eDocs_DocumentTopicsTaxHTField0 xmlns="538fcbc8-df1c-4213-9013-46a47b213e26">
      <Terms xmlns="http://schemas.microsoft.com/office/infopath/2007/PartnerControls"/>
    </eDocs_DocumentTopicsTaxHTField0>
    <eDocs_FileName xmlns="http://schemas.microsoft.com/sharepoint/v3">DPE212-006-2017</eDocs_FileName>
    <eDocs_SeriesSubSeriesTaxHTField0 xmlns="538fcbc8-df1c-4213-9013-46a47b213e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212</TermName>
          <TermId xmlns="http://schemas.microsoft.com/office/infopath/2007/PartnerControls">d3645fd7-5b71-479d-bd53-9c2cbe44f6e1</TermId>
        </TermInfo>
      </Terms>
    </eDocs_SeriesSubSeriesTaxHTField0>
    <_dlc_ExpireDate xmlns="http://schemas.microsoft.com/sharepoint/v3">2018-01-25T15:07:13+00:00</_dlc_ExpireDate>
    <_dlc_ExpireDateSaved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B1FA1C-1842-42A4-9D93-661420C9D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38fcbc8-df1c-4213-9013-46a47b213e26"/>
    <ds:schemaRef ds:uri="b4702261-d07f-4cc1-8f78-a583b65954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A66752-25A8-490E-A99A-F7AB68A6D23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CDEBF52-0A2A-43E8-9588-EEA8E27D00DD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B339738B-DE81-44BA-8F9A-C4DA18A61DF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6373BD8-3F91-4D6E-BAE6-30EE5D395D1E}">
  <ds:schemaRefs>
    <ds:schemaRef ds:uri="538fcbc8-df1c-4213-9013-46a47b213e26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4702261-d07f-4cc1-8f78-a583b6595435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227</Words>
  <Application>Microsoft Office PowerPoint</Application>
  <PresentationFormat>On-screen Show (4:3)</PresentationFormat>
  <Paragraphs>83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Engagement/Innovation Citybik</vt:lpstr>
      <vt:lpstr>Data Modelling / Decision-Making Exceedence</vt:lpstr>
      <vt:lpstr>Monitoring / Planning Quality and Qualifications Ireland</vt:lpstr>
      <vt:lpstr>PowerPoint Presentation</vt:lpstr>
      <vt:lpstr>PowerPoint Presentation</vt:lpstr>
      <vt:lpstr>PowerPoint Presentation</vt:lpstr>
      <vt:lpstr>1. Carry out a Data Audit</vt:lpstr>
      <vt:lpstr>PowerPoint Presentation</vt:lpstr>
      <vt:lpstr>PowerPoint Presentation</vt:lpstr>
      <vt:lpstr>2. Prepare Data for Publication</vt:lpstr>
      <vt:lpstr>PowerPoint Presentation</vt:lpstr>
      <vt:lpstr>Host your own datasets..</vt:lpstr>
      <vt:lpstr>PowerPoint Presentation</vt:lpstr>
      <vt:lpstr>4. Add datasets to data.gov.ie </vt:lpstr>
      <vt:lpstr>PowerPoint Presentation</vt:lpstr>
      <vt:lpstr>PowerPoint Presentation</vt:lpstr>
      <vt:lpstr>5. Data Use….. (Engage!)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Metadata</dc:title>
  <dc:creator/>
  <cp:keywords>metadata, Derilinx, w3c, dcat</cp:keywords>
  <cp:lastModifiedBy/>
  <cp:revision>1</cp:revision>
  <dcterms:created xsi:type="dcterms:W3CDTF">2016-12-01T14:16:24Z</dcterms:created>
  <dcterms:modified xsi:type="dcterms:W3CDTF">2017-10-25T14:07:10Z</dcterms:modified>
  <cp:category>Development Initiatives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0x0101000BC94875665D404BB1351B53C41FD2C000DC76147A658DB14DB961252590BE776F</vt:lpwstr>
  </property>
  <property fmtid="{D5CDD505-2E9C-101B-9397-08002B2CF9AE}" pid="3" name="_dlc_policyId">
    <vt:lpwstr>0x0101000BC94875665D404BB1351B53C41FD2C0|151133126</vt:lpwstr>
  </property>
  <property fmtid="{D5CDD505-2E9C-101B-9397-08002B2CF9AE}" pid="4" name="eDocs_Year">
    <vt:lpwstr>9;#2017|69904def-95f0-47db-a6de-0e6cfeda3d28</vt:lpwstr>
  </property>
  <property fmtid="{D5CDD505-2E9C-101B-9397-08002B2CF9AE}" pid="5" name="eDocs_SeriesSubSeries">
    <vt:lpwstr>2;#212|d3645fd7-5b71-479d-bd53-9c2cbe44f6e1</vt:lpwstr>
  </property>
  <property fmtid="{D5CDD505-2E9C-101B-9397-08002B2CF9AE}" pid="6" name="eDocs_FileTopics">
    <vt:lpwstr>7;#Open Data|58da4a7a-0a1b-4fd0-8361-cd4c1ada5a04</vt:lpwstr>
  </property>
  <property fmtid="{D5CDD505-2E9C-101B-9397-08002B2CF9AE}" pid="7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  <property fmtid="{D5CDD505-2E9C-101B-9397-08002B2CF9AE}" pid="8" name="eDocs_DocumentTopics">
    <vt:lpwstr/>
  </property>
</Properties>
</file>